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6" r:id="rId3"/>
    <p:sldId id="287" r:id="rId4"/>
    <p:sldId id="288" r:id="rId5"/>
    <p:sldId id="289" r:id="rId6"/>
    <p:sldId id="293" r:id="rId7"/>
    <p:sldId id="258" r:id="rId8"/>
    <p:sldId id="259" r:id="rId9"/>
    <p:sldId id="290" r:id="rId10"/>
    <p:sldId id="291" r:id="rId11"/>
    <p:sldId id="292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85" d="100"/>
          <a:sy n="85" d="100"/>
        </p:scale>
        <p:origin x="-232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72A7F-559B-9F4F-93E0-A40DCFD51009}" type="datetimeFigureOut">
              <a:rPr lang="nl-NL" smtClean="0"/>
              <a:t>29-05-17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B9CF1-7C26-ED49-87DB-3D9BC83891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68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FILM BAUHAUS VANAF 19 MIN : VORM EN FUNCTIE EN TECHNIEK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B9CF1-7C26-ED49-87DB-3D9BC838913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71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70DD-3DDE-0D45-8CB6-D06D5C020161}" type="datetimeFigureOut">
              <a:rPr lang="en-US" smtClean="0"/>
              <a:t>29-05-17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551-3C86-6644-BE34-440B81DDDEC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70DD-3DDE-0D45-8CB6-D06D5C020161}" type="datetimeFigureOut">
              <a:rPr lang="en-US" smtClean="0"/>
              <a:t>29-05-17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551-3C86-6644-BE34-440B81DDDEC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70DD-3DDE-0D45-8CB6-D06D5C020161}" type="datetimeFigureOut">
              <a:rPr lang="en-US" smtClean="0"/>
              <a:t>29-05-17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551-3C86-6644-BE34-440B81DDDEC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70DD-3DDE-0D45-8CB6-D06D5C020161}" type="datetimeFigureOut">
              <a:rPr lang="en-US" smtClean="0"/>
              <a:t>29-05-17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551-3C86-6644-BE34-440B81DDDEC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70DD-3DDE-0D45-8CB6-D06D5C020161}" type="datetimeFigureOut">
              <a:rPr lang="en-US" smtClean="0"/>
              <a:t>29-05-17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551-3C86-6644-BE34-440B81DDDEC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70DD-3DDE-0D45-8CB6-D06D5C020161}" type="datetimeFigureOut">
              <a:rPr lang="en-US" smtClean="0"/>
              <a:t>29-05-17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551-3C86-6644-BE34-440B81DDDEC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70DD-3DDE-0D45-8CB6-D06D5C020161}" type="datetimeFigureOut">
              <a:rPr lang="en-US" smtClean="0"/>
              <a:t>29-05-17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551-3C86-6644-BE34-440B81DDDEC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70DD-3DDE-0D45-8CB6-D06D5C020161}" type="datetimeFigureOut">
              <a:rPr lang="en-US" smtClean="0"/>
              <a:t>29-05-17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551-3C86-6644-BE34-440B81DDDEC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70DD-3DDE-0D45-8CB6-D06D5C020161}" type="datetimeFigureOut">
              <a:rPr lang="en-US" smtClean="0"/>
              <a:t>29-05-17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551-3C86-6644-BE34-440B81DDDEC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70DD-3DDE-0D45-8CB6-D06D5C020161}" type="datetimeFigureOut">
              <a:rPr lang="en-US" smtClean="0"/>
              <a:t>29-05-17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551-3C86-6644-BE34-440B81DDDEC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70DD-3DDE-0D45-8CB6-D06D5C020161}" type="datetimeFigureOut">
              <a:rPr lang="en-US" smtClean="0"/>
              <a:t>29-05-17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551-3C86-6644-BE34-440B81DDDEC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70DD-3DDE-0D45-8CB6-D06D5C020161}" type="datetimeFigureOut">
              <a:rPr lang="en-US" smtClean="0"/>
              <a:t>29-05-17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26551-3C86-6644-BE34-440B81DDDEC4}" type="slidenum">
              <a:rPr lang="en-US" smtClean="0"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yZZktZgam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cN9U-1odjx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-IVejSt3BI" TargetMode="External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/>
          </a:bodyPr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ESTHETICA EN de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stijl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 STIJL</a:t>
            </a:r>
          </a:p>
          <a:p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Mondriaan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en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Rietveld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Constructivisme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Rietveldhuis: interieur</a:t>
            </a: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://www.youtube.com/watch?v=</a:t>
            </a:r>
            <a:r>
              <a:rPr lang="en-US" sz="1800" dirty="0" smtClean="0">
                <a:hlinkClick r:id="rId2"/>
              </a:rPr>
              <a:t>zyZZktZgamI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19461" name="Picture 5" descr="rietveldhuis,%20interie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628775"/>
            <a:ext cx="3311525" cy="2638425"/>
          </a:xfrm>
          <a:prstGeom prst="rect">
            <a:avLst/>
          </a:prstGeom>
          <a:noFill/>
        </p:spPr>
      </p:pic>
      <p:pic>
        <p:nvPicPr>
          <p:cNvPr id="19463" name="Picture 7" descr="rietvel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2121" y="1439844"/>
            <a:ext cx="3034680" cy="4088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56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RIETVELD</a:t>
            </a: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MEUBELONTWERPEN: ZITTEN IS EEN WERKWOORD</a:t>
            </a:r>
            <a:endParaRPr lang="en-GB"/>
          </a:p>
        </p:txBody>
      </p:sp>
      <p:pic>
        <p:nvPicPr>
          <p:cNvPr id="6149" name="Picture 5" descr="sitting_on_edge_rietv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36838"/>
            <a:ext cx="2571750" cy="3914775"/>
          </a:xfrm>
          <a:prstGeom prst="rect">
            <a:avLst/>
          </a:prstGeom>
          <a:noFill/>
        </p:spPr>
      </p:pic>
      <p:pic>
        <p:nvPicPr>
          <p:cNvPr id="6151" name="Picture 7" descr="557_photo_1_222125"/>
          <p:cNvPicPr>
            <a:picLocks noChangeAspect="1" noChangeArrowheads="1"/>
          </p:cNvPicPr>
          <p:nvPr/>
        </p:nvPicPr>
        <p:blipFill>
          <a:blip r:embed="rId3"/>
          <a:srcRect l="17180" r="17180"/>
          <a:stretch>
            <a:fillRect/>
          </a:stretch>
        </p:blipFill>
        <p:spPr bwMode="auto">
          <a:xfrm>
            <a:off x="3203575" y="2636838"/>
            <a:ext cx="2736850" cy="3789362"/>
          </a:xfrm>
          <a:prstGeom prst="rect">
            <a:avLst/>
          </a:prstGeom>
          <a:noFill/>
        </p:spPr>
      </p:pic>
      <p:pic>
        <p:nvPicPr>
          <p:cNvPr id="6153" name="Picture 9" descr="rietveld_0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346450"/>
            <a:ext cx="2747962" cy="303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518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000" dirty="0"/>
              <a:t>                                                            </a:t>
            </a:r>
            <a:r>
              <a:rPr lang="en-US" sz="2400" dirty="0"/>
              <a:t>BAUHAUS EN </a:t>
            </a:r>
            <a:r>
              <a:rPr lang="en-US" sz="2400" dirty="0" smtClean="0"/>
              <a:t>BREUER: TOEPASSEN VAN BUISFRAME VOOR MEUBELS</a:t>
            </a:r>
            <a:endParaRPr lang="en-GB" sz="2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wassily_jp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292600"/>
            <a:ext cx="2381250" cy="2371725"/>
          </a:xfrm>
          <a:prstGeom prst="rect">
            <a:avLst/>
          </a:prstGeom>
          <a:noFill/>
        </p:spPr>
      </p:pic>
      <p:pic>
        <p:nvPicPr>
          <p:cNvPr id="5125" name="Picture 5" descr="arton247"/>
          <p:cNvPicPr>
            <a:picLocks noChangeAspect="1" noChangeArrowheads="1"/>
          </p:cNvPicPr>
          <p:nvPr/>
        </p:nvPicPr>
        <p:blipFill>
          <a:blip r:embed="rId3"/>
          <a:srcRect t="8728" b="8728"/>
          <a:stretch>
            <a:fillRect/>
          </a:stretch>
        </p:blipFill>
        <p:spPr bwMode="auto">
          <a:xfrm>
            <a:off x="4427538" y="1196975"/>
            <a:ext cx="2857500" cy="3403600"/>
          </a:xfrm>
          <a:prstGeom prst="rect">
            <a:avLst/>
          </a:prstGeom>
          <a:noFill/>
        </p:spPr>
      </p:pic>
      <p:pic>
        <p:nvPicPr>
          <p:cNvPr id="5126" name="Picture 6" descr="802White"/>
          <p:cNvPicPr>
            <a:picLocks noChangeAspect="1" noChangeArrowheads="1"/>
          </p:cNvPicPr>
          <p:nvPr/>
        </p:nvPicPr>
        <p:blipFill>
          <a:blip r:embed="rId4"/>
          <a:srcRect l="9842"/>
          <a:stretch>
            <a:fillRect/>
          </a:stretch>
        </p:blipFill>
        <p:spPr bwMode="auto">
          <a:xfrm>
            <a:off x="323850" y="765175"/>
            <a:ext cx="2576513" cy="2857500"/>
          </a:xfrm>
          <a:prstGeom prst="rect">
            <a:avLst/>
          </a:prstGeom>
          <a:noFill/>
        </p:spPr>
      </p:pic>
      <p:pic>
        <p:nvPicPr>
          <p:cNvPr id="5127" name="Picture 7" descr="43_4Lg"/>
          <p:cNvPicPr>
            <a:picLocks noChangeAspect="1" noChangeArrowheads="1"/>
          </p:cNvPicPr>
          <p:nvPr/>
        </p:nvPicPr>
        <p:blipFill>
          <a:blip r:embed="rId5"/>
          <a:srcRect l="7268" r="7268"/>
          <a:stretch>
            <a:fillRect/>
          </a:stretch>
        </p:blipFill>
        <p:spPr bwMode="auto">
          <a:xfrm>
            <a:off x="323850" y="3573463"/>
            <a:ext cx="4232275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6000" dirty="0" smtClean="0">
                <a:solidFill>
                  <a:srgbClr val="FF0000"/>
                </a:solidFill>
              </a:rPr>
              <a:t/>
            </a:r>
            <a:br>
              <a:rPr lang="nl-NL" sz="6000" dirty="0" smtClean="0">
                <a:solidFill>
                  <a:srgbClr val="FF0000"/>
                </a:solidFill>
              </a:rPr>
            </a:br>
            <a:r>
              <a:rPr lang="nl-NL" sz="6000" dirty="0" smtClean="0">
                <a:solidFill>
                  <a:srgbClr val="FF0000"/>
                </a:solidFill>
              </a:rPr>
              <a:t>Piet Mondriaan en de moderne kunst</a:t>
            </a:r>
            <a:endParaRPr lang="nl-NL" sz="60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r>
              <a:rPr lang="nl-NL" dirty="0" smtClean="0">
                <a:hlinkClick r:id="rId2"/>
              </a:rPr>
              <a:t>https://www.youtube.com/watch?v=cN9U-1odjxo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Kijk naar het filmpje en beantwoord tijdens het kijken de vragen op  het werkblad.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471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MONDRIAAN EN REALISME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mondriaan en realism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3057525" cy="4572000"/>
          </a:xfrm>
          <a:prstGeom prst="rect">
            <a:avLst/>
          </a:prstGeom>
          <a:noFill/>
        </p:spPr>
      </p:pic>
      <p:pic>
        <p:nvPicPr>
          <p:cNvPr id="4101" name="Picture 5" descr="mondriaan en realism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860800"/>
            <a:ext cx="4186237" cy="2846388"/>
          </a:xfrm>
          <a:prstGeom prst="rect">
            <a:avLst/>
          </a:prstGeom>
          <a:noFill/>
        </p:spPr>
      </p:pic>
      <p:pic>
        <p:nvPicPr>
          <p:cNvPr id="4102" name="Picture 6" descr="mondriaan en realis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412875"/>
            <a:ext cx="2806700" cy="2255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527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556" b="1" i="1" dirty="0" smtClean="0"/>
              <a:t>Uit: Piet Mondriaan, De Nieuwe Beelding in de schilderkunst. in: De Stijl, nr 1, oktober 1917 </a:t>
            </a:r>
            <a:endParaRPr lang="en-US" sz="3556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dirty="0" smtClean="0"/>
              <a:t>Het leven van den huidigen, gecultiverden mensch keert zich langzamerhand van het natuurlijke af: het wordt al meer en meer een abstract leven. (...) De werkelijk moderne kunstenaar voelt </a:t>
            </a:r>
            <a:r>
              <a:rPr dirty="0" smtClean="0">
                <a:solidFill>
                  <a:srgbClr val="FFFF00"/>
                </a:solidFill>
              </a:rPr>
              <a:t>de abstractie </a:t>
            </a:r>
            <a:r>
              <a:rPr dirty="0" smtClean="0"/>
              <a:t>der schoonheids- ontroering bewust: hij erkent bewust, dat de schoonheidsontroering cosmisch, universeel is. </a:t>
            </a:r>
            <a:br>
              <a:rPr dirty="0" smtClean="0"/>
            </a:br>
            <a:r>
              <a:rPr dirty="0" smtClean="0"/>
              <a:t>De nieuwe beelding kan dus niet verschijnen in (natuurlijke) concrete voorstelling, welke - ook zelfs bij universeele ziening - steeds min of meer op het individueele wijst, althans </a:t>
            </a:r>
            <a:r>
              <a:rPr dirty="0" smtClean="0">
                <a:solidFill>
                  <a:srgbClr val="FFFF00"/>
                </a:solidFill>
              </a:rPr>
              <a:t>het universeele </a:t>
            </a:r>
            <a:r>
              <a:rPr dirty="0" smtClean="0"/>
              <a:t>in zich verbergt. Zij kan niet gehuld zijn in dàtgene wat het individueele karakteriseert: den natuurlijken vorm en kleur, maar zij moet tot uitdrukking komen in de </a:t>
            </a:r>
            <a:r>
              <a:rPr dirty="0" smtClean="0">
                <a:solidFill>
                  <a:srgbClr val="FFFF00"/>
                </a:solidFill>
              </a:rPr>
              <a:t>abstractie van den vorm en de kleur- in de rechte lijn en in de tot bepaaldheid gestelde primaire kleur. </a:t>
            </a:r>
            <a:br>
              <a:rPr dirty="0" smtClean="0">
                <a:solidFill>
                  <a:srgbClr val="FFFF00"/>
                </a:solidFill>
              </a:rPr>
            </a:br>
            <a:r>
              <a:rPr dirty="0" smtClean="0"/>
              <a:t>Deze universeele beeldingsmiddelen zijn in de moderne schilderkunst langs den weg van consequent doorgevoerde </a:t>
            </a:r>
            <a:r>
              <a:rPr dirty="0" smtClean="0">
                <a:solidFill>
                  <a:srgbClr val="FFFF00"/>
                </a:solidFill>
              </a:rPr>
              <a:t>vorm- en kleurabstraheeren </a:t>
            </a:r>
            <a:r>
              <a:rPr dirty="0" smtClean="0"/>
              <a:t>gevonden: toèn zij gevonden waren, trad, als vanzelf, exacte beelding van enkel verhouding naar voren, en daarmede het essentieele van alle beeldende</a:t>
            </a:r>
            <a:r>
              <a:rPr dirty="0" smtClean="0">
                <a:solidFill>
                  <a:srgbClr val="FFFF00"/>
                </a:solidFill>
              </a:rPr>
              <a:t> schoonheidsontroering</a:t>
            </a:r>
            <a:r>
              <a:rPr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7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MONDRIAAN </a:t>
            </a:r>
            <a:br>
              <a:rPr lang="en-US" sz="4000"/>
            </a:br>
            <a:r>
              <a:rPr lang="en-US" sz="4000" i="1"/>
              <a:t>DE NIEUWE BEELDING</a:t>
            </a:r>
            <a:endParaRPr lang="en-GB" sz="4000" i="1"/>
          </a:p>
        </p:txBody>
      </p:sp>
      <p:pic>
        <p:nvPicPr>
          <p:cNvPr id="3076" name="Picture 4" descr="Mondriaan de grijze boom 19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84313"/>
            <a:ext cx="3529012" cy="2559050"/>
          </a:xfrm>
          <a:prstGeom prst="rect">
            <a:avLst/>
          </a:prstGeom>
          <a:noFill/>
        </p:spPr>
      </p:pic>
      <p:pic>
        <p:nvPicPr>
          <p:cNvPr id="3078" name="Picture 6" descr="Mondriaan de rode boom 19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557338"/>
            <a:ext cx="3167062" cy="2349500"/>
          </a:xfrm>
          <a:prstGeom prst="rect">
            <a:avLst/>
          </a:prstGeom>
          <a:noFill/>
        </p:spPr>
      </p:pic>
      <p:pic>
        <p:nvPicPr>
          <p:cNvPr id="3079" name="Picture 7" descr="mondriaan composit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4292600"/>
            <a:ext cx="1927225" cy="2032000"/>
          </a:xfrm>
          <a:prstGeom prst="rect">
            <a:avLst/>
          </a:prstGeom>
          <a:noFill/>
        </p:spPr>
      </p:pic>
      <p:pic>
        <p:nvPicPr>
          <p:cNvPr id="3081" name="Picture 9" descr="Mondriaan bloeiende appelboom 191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971550" y="4076700"/>
            <a:ext cx="3240088" cy="22733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64684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Stijl - Constructivisme</a:t>
            </a:r>
            <a:endParaRPr lang="nl-NL" dirty="0"/>
          </a:p>
        </p:txBody>
      </p:sp>
      <p:pic>
        <p:nvPicPr>
          <p:cNvPr id="4" name="Tijdelijke aanduiding voor inhoud 3" descr="fbeeldingsresultaat voor mondriaa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55" r="-42455"/>
          <a:stretch>
            <a:fillRect/>
          </a:stretch>
        </p:blipFill>
        <p:spPr bwMode="auto">
          <a:xfrm>
            <a:off x="-1188640" y="143942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5" name="Afbeelding 4" descr="fbeeldingsresultaat voor constructivisme schilderkuns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94" y="1440050"/>
            <a:ext cx="3264682" cy="45035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416806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BAUHAUS MODERNE ARCHITECTUUR</a:t>
            </a:r>
            <a:endParaRPr lang="en-GB" sz="40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 smtClean="0"/>
              <a:t>    						</a:t>
            </a:r>
            <a:r>
              <a:rPr lang="en-US" sz="2000" dirty="0" smtClean="0"/>
              <a:t>Sullivan, Eiffel : </a:t>
            </a:r>
            <a:r>
              <a:rPr lang="en-US" sz="2000" dirty="0" err="1" smtClean="0"/>
              <a:t>functionaliteit</a:t>
            </a:r>
            <a:endParaRPr lang="en-US" sz="2000" dirty="0" smtClean="0"/>
          </a:p>
          <a:p>
            <a:pPr algn="r"/>
            <a:r>
              <a:rPr lang="en-US" sz="1800" dirty="0" err="1" smtClean="0"/>
              <a:t>Staal</a:t>
            </a:r>
            <a:r>
              <a:rPr lang="en-US" sz="1800" dirty="0" smtClean="0"/>
              <a:t>, </a:t>
            </a:r>
            <a:r>
              <a:rPr lang="en-US" sz="1800" dirty="0" err="1" smtClean="0"/>
              <a:t>glaswanden</a:t>
            </a:r>
            <a:r>
              <a:rPr lang="en-US" dirty="0" err="1" smtClean="0"/>
              <a:t>,</a:t>
            </a:r>
            <a:r>
              <a:rPr lang="en-US" sz="2000" dirty="0" err="1" smtClean="0"/>
              <a:t>gewapend</a:t>
            </a:r>
            <a:r>
              <a:rPr lang="en-US" sz="2000" dirty="0" smtClean="0"/>
              <a:t> </a:t>
            </a:r>
            <a:r>
              <a:rPr lang="en-US" sz="2000" dirty="0" err="1" smtClean="0"/>
              <a:t>beton</a:t>
            </a:r>
            <a:endParaRPr lang="en-US" sz="2000" dirty="0" smtClean="0"/>
          </a:p>
          <a:p>
            <a:pPr algn="r"/>
            <a:r>
              <a:rPr lang="en-US" sz="2000" dirty="0" smtClean="0"/>
              <a:t>17.37 min </a:t>
            </a:r>
          </a:p>
          <a:p>
            <a:pPr algn="r"/>
            <a:r>
              <a:rPr lang="pl-PL" sz="1400" dirty="0">
                <a:hlinkClick r:id="rId3"/>
              </a:rPr>
              <a:t>http://www.youtube.com/watch?v=u-</a:t>
            </a:r>
            <a:r>
              <a:rPr lang="pl-PL" sz="1400" dirty="0" smtClean="0">
                <a:hlinkClick r:id="rId3"/>
              </a:rPr>
              <a:t>IVejSt3BI</a:t>
            </a:r>
            <a:endParaRPr lang="pl-PL" sz="1400" dirty="0" smtClean="0"/>
          </a:p>
          <a:p>
            <a:pPr algn="r"/>
            <a:r>
              <a:rPr lang="en-US" sz="1400" dirty="0" smtClean="0"/>
              <a:t>      </a:t>
            </a:r>
            <a:endParaRPr lang="en-US" sz="1400" dirty="0"/>
          </a:p>
        </p:txBody>
      </p:sp>
      <p:pic>
        <p:nvPicPr>
          <p:cNvPr id="3076" name="Picture 4" descr="bauhaus luchtopname"/>
          <p:cNvPicPr>
            <a:picLocks noChangeAspect="1" noChangeArrowheads="1"/>
          </p:cNvPicPr>
          <p:nvPr/>
        </p:nvPicPr>
        <p:blipFill>
          <a:blip r:embed="rId4"/>
          <a:srcRect t="14174"/>
          <a:stretch>
            <a:fillRect/>
          </a:stretch>
        </p:blipFill>
        <p:spPr bwMode="auto">
          <a:xfrm>
            <a:off x="457200" y="4191000"/>
            <a:ext cx="3738562" cy="2406650"/>
          </a:xfrm>
          <a:prstGeom prst="rect">
            <a:avLst/>
          </a:prstGeom>
          <a:noFill/>
        </p:spPr>
      </p:pic>
      <p:pic>
        <p:nvPicPr>
          <p:cNvPr id="3078" name="Picture 6" descr="1_Blick%20von%20Norden%20auf%20das%20Bauha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2607" y="3627036"/>
            <a:ext cx="3959869" cy="297061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417638"/>
            <a:ext cx="1688469" cy="2535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6285" y="1274762"/>
            <a:ext cx="1779477" cy="2678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7" name="Picture 5" descr="bauhaus_gropius"/>
          <p:cNvPicPr>
            <a:picLocks noChangeAspect="1" noChangeArrowheads="1"/>
          </p:cNvPicPr>
          <p:nvPr/>
        </p:nvPicPr>
        <p:blipFill>
          <a:blip r:embed="rId2"/>
          <a:srcRect b="19321"/>
          <a:stretch>
            <a:fillRect/>
          </a:stretch>
        </p:blipFill>
        <p:spPr bwMode="auto">
          <a:xfrm>
            <a:off x="250825" y="260350"/>
            <a:ext cx="4419600" cy="2405063"/>
          </a:xfrm>
          <a:prstGeom prst="rect">
            <a:avLst/>
          </a:prstGeom>
          <a:noFill/>
        </p:spPr>
      </p:pic>
      <p:pic>
        <p:nvPicPr>
          <p:cNvPr id="8199" name="Picture 7" descr="11-xl"/>
          <p:cNvPicPr>
            <a:picLocks noChangeAspect="1" noChangeArrowheads="1"/>
          </p:cNvPicPr>
          <p:nvPr/>
        </p:nvPicPr>
        <p:blipFill>
          <a:blip r:embed="rId3"/>
          <a:srcRect t="27299"/>
          <a:stretch>
            <a:fillRect/>
          </a:stretch>
        </p:blipFill>
        <p:spPr bwMode="auto">
          <a:xfrm>
            <a:off x="2195513" y="2781300"/>
            <a:ext cx="6705600" cy="386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RIETVELD</a:t>
            </a: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MODERNE ARCHITECTUUR</a:t>
            </a:r>
            <a:endParaRPr lang="en-GB"/>
          </a:p>
        </p:txBody>
      </p:sp>
      <p:pic>
        <p:nvPicPr>
          <p:cNvPr id="5127" name="Picture 7" descr="23-50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852738"/>
            <a:ext cx="4175125" cy="3327400"/>
          </a:xfrm>
          <a:prstGeom prst="rect">
            <a:avLst/>
          </a:prstGeom>
          <a:noFill/>
        </p:spPr>
      </p:pic>
      <p:pic>
        <p:nvPicPr>
          <p:cNvPr id="5129" name="Picture 9" descr="Rietveld-Schroder_House_Utrecht_N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852738"/>
            <a:ext cx="3990975" cy="334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151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174</Words>
  <Application>Microsoft Macintosh PowerPoint</Application>
  <PresentationFormat>Diavoorstelling (4:3)</PresentationFormat>
  <Paragraphs>36</Paragraphs>
  <Slides>12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 Theme</vt:lpstr>
      <vt:lpstr>ESTHETICA EN de stijl</vt:lpstr>
      <vt:lpstr> Piet Mondriaan en de moderne kunst</vt:lpstr>
      <vt:lpstr>MONDRIAAN EN REALISME</vt:lpstr>
      <vt:lpstr>Uit: Piet Mondriaan, De Nieuwe Beelding in de schilderkunst. in: De Stijl, nr 1, oktober 1917 </vt:lpstr>
      <vt:lpstr>MONDRIAAN  DE NIEUWE BEELDING</vt:lpstr>
      <vt:lpstr>De Stijl - Constructivisme</vt:lpstr>
      <vt:lpstr>BAUHAUS MODERNE ARCHITECTUUR</vt:lpstr>
      <vt:lpstr>PowerPoint-presentatie</vt:lpstr>
      <vt:lpstr>RIETVELD</vt:lpstr>
      <vt:lpstr>Rietveldhuis: interieur</vt:lpstr>
      <vt:lpstr>RIETVELD</vt:lpstr>
      <vt:lpstr>                                                            BAUHAUS EN BREUER: TOEPASSEN VAN BUISFRAME VOOR MEUBELS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ESTHETICA EN TECHNIEK</dc:title>
  <dc:creator>ATC</dc:creator>
  <cp:lastModifiedBy>Gebruiker</cp:lastModifiedBy>
  <cp:revision>19</cp:revision>
  <dcterms:created xsi:type="dcterms:W3CDTF">2009-10-13T07:03:30Z</dcterms:created>
  <dcterms:modified xsi:type="dcterms:W3CDTF">2017-05-29T18:43:17Z</dcterms:modified>
</cp:coreProperties>
</file>